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1pPr>
    <a:lvl2pPr marL="2194105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2pPr>
    <a:lvl3pPr marL="4388211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3pPr>
    <a:lvl4pPr marL="6582316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4pPr>
    <a:lvl5pPr marL="8776423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5pPr>
    <a:lvl6pPr marL="10970528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6pPr>
    <a:lvl7pPr marL="13164633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7pPr>
    <a:lvl8pPr marL="15358739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8pPr>
    <a:lvl9pPr marL="17552844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76" userDrawn="1">
          <p15:clr>
            <a:srgbClr val="A4A3A4"/>
          </p15:clr>
        </p15:guide>
        <p15:guide id="3" pos="27072" userDrawn="1">
          <p15:clr>
            <a:srgbClr val="A4A3A4"/>
          </p15:clr>
        </p15:guide>
        <p15:guide id="4" orient="horz" pos="576" userDrawn="1">
          <p15:clr>
            <a:srgbClr val="A4A3A4"/>
          </p15:clr>
        </p15:guide>
        <p15:guide id="5" orient="horz" pos="18528" userDrawn="1">
          <p15:clr>
            <a:srgbClr val="A4A3A4"/>
          </p15:clr>
        </p15:guide>
        <p15:guide id="6" orient="horz" pos="2880" userDrawn="1">
          <p15:clr>
            <a:srgbClr val="A4A3A4"/>
          </p15:clr>
        </p15:guide>
        <p15:guide id="7" pos="9264" userDrawn="1">
          <p15:clr>
            <a:srgbClr val="A4A3A4"/>
          </p15:clr>
        </p15:guide>
        <p15:guide id="8" pos="18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B917"/>
    <a:srgbClr val="D0EB5F"/>
    <a:srgbClr val="6A7F10"/>
    <a:srgbClr val="77933C"/>
    <a:srgbClr val="E4FDC2"/>
    <a:srgbClr val="6DB404"/>
    <a:srgbClr val="B9FF53"/>
    <a:srgbClr val="F4FFE3"/>
    <a:srgbClr val="00759A"/>
    <a:srgbClr val="A1D8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33" d="100"/>
          <a:sy n="33" d="100"/>
        </p:scale>
        <p:origin x="-60" y="-1668"/>
      </p:cViewPr>
      <p:guideLst>
        <p:guide pos="576"/>
        <p:guide pos="27072"/>
        <p:guide orient="horz" pos="576"/>
        <p:guide orient="horz" pos="18528"/>
        <p:guide orient="horz" pos="2880"/>
        <p:guide pos="9264"/>
        <p:guide pos="184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1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82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2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64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05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46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587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28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25"/>
            <a:ext cx="37307520" cy="7200899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105" indent="0">
              <a:buNone/>
              <a:defRPr sz="8700">
                <a:solidFill>
                  <a:schemeClr val="tx1">
                    <a:tint val="75000"/>
                  </a:schemeClr>
                </a:solidFill>
              </a:defRPr>
            </a:lvl2pPr>
            <a:lvl3pPr marL="4388211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2316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776423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970528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3164633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358739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552844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2"/>
            <a:ext cx="19385280" cy="2172462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2"/>
            <a:ext cx="19385280" cy="2172462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1" y="7368544"/>
            <a:ext cx="19392903" cy="3070859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105" indent="0">
              <a:buNone/>
              <a:defRPr sz="9600" b="1"/>
            </a:lvl2pPr>
            <a:lvl3pPr marL="4388211" indent="0">
              <a:buNone/>
              <a:defRPr sz="8700" b="1"/>
            </a:lvl3pPr>
            <a:lvl4pPr marL="6582316" indent="0">
              <a:buNone/>
              <a:defRPr sz="7700" b="1"/>
            </a:lvl4pPr>
            <a:lvl5pPr marL="8776423" indent="0">
              <a:buNone/>
              <a:defRPr sz="7700" b="1"/>
            </a:lvl5pPr>
            <a:lvl6pPr marL="10970528" indent="0">
              <a:buNone/>
              <a:defRPr sz="7700" b="1"/>
            </a:lvl6pPr>
            <a:lvl7pPr marL="13164633" indent="0">
              <a:buNone/>
              <a:defRPr sz="7700" b="1"/>
            </a:lvl7pPr>
            <a:lvl8pPr marL="15358739" indent="0">
              <a:buNone/>
              <a:defRPr sz="7700" b="1"/>
            </a:lvl8pPr>
            <a:lvl9pPr marL="17552844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1" y="10439400"/>
            <a:ext cx="19392903" cy="1896618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4"/>
            <a:ext cx="19400521" cy="3070859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105" indent="0">
              <a:buNone/>
              <a:defRPr sz="9600" b="1"/>
            </a:lvl2pPr>
            <a:lvl3pPr marL="4388211" indent="0">
              <a:buNone/>
              <a:defRPr sz="8700" b="1"/>
            </a:lvl3pPr>
            <a:lvl4pPr marL="6582316" indent="0">
              <a:buNone/>
              <a:defRPr sz="7700" b="1"/>
            </a:lvl4pPr>
            <a:lvl5pPr marL="8776423" indent="0">
              <a:buNone/>
              <a:defRPr sz="7700" b="1"/>
            </a:lvl5pPr>
            <a:lvl6pPr marL="10970528" indent="0">
              <a:buNone/>
              <a:defRPr sz="7700" b="1"/>
            </a:lvl6pPr>
            <a:lvl7pPr marL="13164633" indent="0">
              <a:buNone/>
              <a:defRPr sz="7700" b="1"/>
            </a:lvl7pPr>
            <a:lvl8pPr marL="15358739" indent="0">
              <a:buNone/>
              <a:defRPr sz="7700" b="1"/>
            </a:lvl8pPr>
            <a:lvl9pPr marL="17552844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1" cy="1896618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3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1" y="1310643"/>
            <a:ext cx="24536400" cy="28094943"/>
          </a:xfrm>
        </p:spPr>
        <p:txBody>
          <a:bodyPr/>
          <a:lstStyle>
            <a:lvl1pPr>
              <a:defRPr sz="153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3" cy="22517103"/>
          </a:xfrm>
        </p:spPr>
        <p:txBody>
          <a:bodyPr/>
          <a:lstStyle>
            <a:lvl1pPr marL="0" indent="0">
              <a:buNone/>
              <a:defRPr sz="6600"/>
            </a:lvl1pPr>
            <a:lvl2pPr marL="2194105" indent="0">
              <a:buNone/>
              <a:defRPr sz="5700"/>
            </a:lvl2pPr>
            <a:lvl3pPr marL="4388211" indent="0">
              <a:buNone/>
              <a:defRPr sz="4700"/>
            </a:lvl3pPr>
            <a:lvl4pPr marL="6582316" indent="0">
              <a:buNone/>
              <a:defRPr sz="4300"/>
            </a:lvl4pPr>
            <a:lvl5pPr marL="8776423" indent="0">
              <a:buNone/>
              <a:defRPr sz="4300"/>
            </a:lvl5pPr>
            <a:lvl6pPr marL="10970528" indent="0">
              <a:buNone/>
              <a:defRPr sz="4300"/>
            </a:lvl6pPr>
            <a:lvl7pPr marL="13164633" indent="0">
              <a:buNone/>
              <a:defRPr sz="4300"/>
            </a:lvl7pPr>
            <a:lvl8pPr marL="15358739" indent="0">
              <a:buNone/>
              <a:defRPr sz="4300"/>
            </a:lvl8pPr>
            <a:lvl9pPr marL="17552844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0"/>
            <a:ext cx="26334720" cy="2720343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/>
          <a:lstStyle>
            <a:lvl1pPr marL="0" indent="0">
              <a:buNone/>
              <a:defRPr sz="15300"/>
            </a:lvl1pPr>
            <a:lvl2pPr marL="2194105" indent="0">
              <a:buNone/>
              <a:defRPr sz="13400"/>
            </a:lvl2pPr>
            <a:lvl3pPr marL="4388211" indent="0">
              <a:buNone/>
              <a:defRPr sz="11500"/>
            </a:lvl3pPr>
            <a:lvl4pPr marL="6582316" indent="0">
              <a:buNone/>
              <a:defRPr sz="9600"/>
            </a:lvl4pPr>
            <a:lvl5pPr marL="8776423" indent="0">
              <a:buNone/>
              <a:defRPr sz="9600"/>
            </a:lvl5pPr>
            <a:lvl6pPr marL="10970528" indent="0">
              <a:buNone/>
              <a:defRPr sz="9600"/>
            </a:lvl6pPr>
            <a:lvl7pPr marL="13164633" indent="0">
              <a:buNone/>
              <a:defRPr sz="9600"/>
            </a:lvl7pPr>
            <a:lvl8pPr marL="15358739" indent="0">
              <a:buNone/>
              <a:defRPr sz="9600"/>
            </a:lvl8pPr>
            <a:lvl9pPr marL="17552844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4"/>
            <a:ext cx="26334720" cy="3863339"/>
          </a:xfrm>
        </p:spPr>
        <p:txBody>
          <a:bodyPr/>
          <a:lstStyle>
            <a:lvl1pPr marL="0" indent="0">
              <a:buNone/>
              <a:defRPr sz="6600"/>
            </a:lvl1pPr>
            <a:lvl2pPr marL="2194105" indent="0">
              <a:buNone/>
              <a:defRPr sz="5700"/>
            </a:lvl2pPr>
            <a:lvl3pPr marL="4388211" indent="0">
              <a:buNone/>
              <a:defRPr sz="4700"/>
            </a:lvl3pPr>
            <a:lvl4pPr marL="6582316" indent="0">
              <a:buNone/>
              <a:defRPr sz="4300"/>
            </a:lvl4pPr>
            <a:lvl5pPr marL="8776423" indent="0">
              <a:buNone/>
              <a:defRPr sz="4300"/>
            </a:lvl5pPr>
            <a:lvl6pPr marL="10970528" indent="0">
              <a:buNone/>
              <a:defRPr sz="4300"/>
            </a:lvl6pPr>
            <a:lvl7pPr marL="13164633" indent="0">
              <a:buNone/>
              <a:defRPr sz="4300"/>
            </a:lvl7pPr>
            <a:lvl8pPr marL="15358739" indent="0">
              <a:buNone/>
              <a:defRPr sz="4300"/>
            </a:lvl8pPr>
            <a:lvl9pPr marL="17552844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80" cy="5486400"/>
          </a:xfrm>
          <a:prstGeom prst="rect">
            <a:avLst/>
          </a:prstGeom>
        </p:spPr>
        <p:txBody>
          <a:bodyPr vert="horz" lIns="438822" tIns="219410" rIns="438822" bIns="21941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2"/>
            <a:ext cx="39502080" cy="21724623"/>
          </a:xfrm>
          <a:prstGeom prst="rect">
            <a:avLst/>
          </a:prstGeom>
        </p:spPr>
        <p:txBody>
          <a:bodyPr vert="horz" lIns="438822" tIns="219410" rIns="438822" bIns="21941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3"/>
            <a:ext cx="102412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26CB9-01E4-44B8-8084-BCC418CF4A2D}" type="datetimeFigureOut">
              <a:rPr lang="en-US" smtClean="0"/>
              <a:pPr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3"/>
            <a:ext cx="138988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3"/>
            <a:ext cx="102412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88211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579" indent="-1645579" algn="l" defTabSz="4388211" rtl="0" eaLnBrk="1" latinLnBrk="0" hangingPunct="1">
        <a:spcBef>
          <a:spcPct val="20000"/>
        </a:spcBef>
        <a:buFont typeface="Arial" pitchFamily="34" charset="0"/>
        <a:buChar char="•"/>
        <a:defRPr sz="15300" kern="1200">
          <a:solidFill>
            <a:schemeClr val="tx1"/>
          </a:solidFill>
          <a:latin typeface="+mn-lt"/>
          <a:ea typeface="+mn-ea"/>
          <a:cs typeface="+mn-cs"/>
        </a:defRPr>
      </a:lvl1pPr>
      <a:lvl2pPr marL="3565421" indent="-1371316" algn="l" defTabSz="4388211" rtl="0" eaLnBrk="1" latinLnBrk="0" hangingPunct="1">
        <a:spcBef>
          <a:spcPct val="20000"/>
        </a:spcBef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5264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79370" indent="-1097052" algn="l" defTabSz="4388211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3475" indent="-1097052" algn="l" defTabSz="4388211" rtl="0" eaLnBrk="1" latinLnBrk="0" hangingPunct="1">
        <a:spcBef>
          <a:spcPct val="20000"/>
        </a:spcBef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67580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1686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5791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49896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105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2pPr>
      <a:lvl3pPr marL="4388211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3pPr>
      <a:lvl4pPr marL="6582316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4pPr>
      <a:lvl5pPr marL="8776423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0528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4633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7pPr>
      <a:lvl8pPr marL="15358739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2844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ounded Rectangle 53"/>
          <p:cNvSpPr/>
          <p:nvPr/>
        </p:nvSpPr>
        <p:spPr>
          <a:xfrm>
            <a:off x="914400" y="923165"/>
            <a:ext cx="25058957" cy="3138099"/>
          </a:xfrm>
          <a:prstGeom prst="roundRect">
            <a:avLst/>
          </a:prstGeom>
          <a:solidFill>
            <a:srgbClr val="6A7F10"/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8000" dirty="0"/>
          </a:p>
        </p:txBody>
      </p:sp>
      <p:grpSp>
        <p:nvGrpSpPr>
          <p:cNvPr id="2" name="Group 1"/>
          <p:cNvGrpSpPr/>
          <p:nvPr/>
        </p:nvGrpSpPr>
        <p:grpSpPr>
          <a:xfrm>
            <a:off x="1502228" y="29596555"/>
            <a:ext cx="41082688" cy="2464595"/>
            <a:chOff x="1502228" y="29596555"/>
            <a:chExt cx="41082688" cy="2464595"/>
          </a:xfrm>
        </p:grpSpPr>
        <p:pic>
          <p:nvPicPr>
            <p:cNvPr id="4" name="Picture 3" descr="psu-mcecs_logo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576001" y="29596555"/>
              <a:ext cx="6008915" cy="2464595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502228" y="29994690"/>
              <a:ext cx="25668515" cy="1437810"/>
            </a:xfrm>
            <a:prstGeom prst="rect">
              <a:avLst/>
            </a:prstGeom>
            <a:noFill/>
          </p:spPr>
          <p:txBody>
            <a:bodyPr wrap="square" lIns="73841" tIns="36921" rIns="73841" bIns="36921" rtlCol="0">
              <a:spAutoFit/>
            </a:bodyPr>
            <a:lstStyle/>
            <a:p>
              <a:r>
                <a:rPr lang="en-US" dirty="0"/>
                <a:t>Department of Electrical and Computer Engineering</a:t>
              </a:r>
            </a:p>
          </p:txBody>
        </p:sp>
      </p:grpSp>
      <p:pic>
        <p:nvPicPr>
          <p:cNvPr id="27" name="Content Placeholder 26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2451" y="468676"/>
            <a:ext cx="13519976" cy="4506658"/>
          </a:xfrm>
        </p:spPr>
      </p:pic>
      <p:sp>
        <p:nvSpPr>
          <p:cNvPr id="55" name="TextBox 54"/>
          <p:cNvSpPr txBox="1"/>
          <p:nvPr/>
        </p:nvSpPr>
        <p:spPr>
          <a:xfrm>
            <a:off x="16209134" y="1355566"/>
            <a:ext cx="3506812" cy="2536992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r>
              <a:rPr lang="en-US" sz="4000" b="1" dirty="0"/>
              <a:t>Project Team:</a:t>
            </a:r>
          </a:p>
          <a:p>
            <a:r>
              <a:rPr lang="en-US" sz="3200" dirty="0"/>
              <a:t>Will Harrington</a:t>
            </a:r>
          </a:p>
          <a:p>
            <a:r>
              <a:rPr lang="en-US" sz="3200" dirty="0"/>
              <a:t>Jake Heath</a:t>
            </a:r>
          </a:p>
          <a:p>
            <a:r>
              <a:rPr lang="en-US" sz="3200" dirty="0"/>
              <a:t>Michael Mathis</a:t>
            </a:r>
          </a:p>
          <a:p>
            <a:r>
              <a:rPr lang="en-US" sz="3200" dirty="0"/>
              <a:t>Shan Quinney</a:t>
            </a:r>
          </a:p>
          <a:p>
            <a:endParaRPr lang="en-US" sz="32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29717999" y="16236331"/>
            <a:ext cx="13254428" cy="4158815"/>
            <a:chOff x="29738019" y="6690992"/>
            <a:chExt cx="13221731" cy="4158814"/>
          </a:xfrm>
        </p:grpSpPr>
        <p:sp>
          <p:nvSpPr>
            <p:cNvPr id="58" name="TextBox 57"/>
            <p:cNvSpPr txBox="1"/>
            <p:nvPr/>
          </p:nvSpPr>
          <p:spPr>
            <a:xfrm>
              <a:off x="36443621" y="6690992"/>
              <a:ext cx="6516129" cy="4158814"/>
            </a:xfrm>
            <a:prstGeom prst="rect">
              <a:avLst/>
            </a:prstGeom>
            <a:ln w="63500">
              <a:solidFill>
                <a:schemeClr val="tx1"/>
              </a:solidFill>
            </a:ln>
          </p:spPr>
          <p:txBody>
            <a:bodyPr wrap="none" rtlCol="0" anchor="ctr">
              <a:normAutofit/>
            </a:bodyPr>
            <a:lstStyle/>
            <a:p>
              <a:pPr algn="ctr"/>
              <a:r>
                <a:rPr lang="en-US" sz="4400" dirty="0"/>
                <a:t>Picture of us doing </a:t>
              </a:r>
            </a:p>
            <a:p>
              <a:pPr algn="ctr"/>
              <a:r>
                <a:rPr lang="en-US" sz="4400" dirty="0"/>
                <a:t>the 10km test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9738019" y="6690992"/>
              <a:ext cx="6438320" cy="4158814"/>
            </a:xfrm>
            <a:prstGeom prst="rect">
              <a:avLst/>
            </a:prstGeom>
            <a:ln w="63500">
              <a:solidFill>
                <a:schemeClr val="tx1"/>
              </a:solidFill>
            </a:ln>
          </p:spPr>
          <p:txBody>
            <a:bodyPr wrap="none" rtlCol="0" anchor="ctr">
              <a:normAutofit/>
            </a:bodyPr>
            <a:lstStyle/>
            <a:p>
              <a:pPr algn="ctr"/>
              <a:r>
                <a:rPr lang="en-US" sz="4400" dirty="0"/>
                <a:t>Spectrum analyzer </a:t>
              </a:r>
            </a:p>
            <a:p>
              <a:pPr algn="ctr"/>
              <a:r>
                <a:rPr lang="en-US" sz="4400" dirty="0"/>
                <a:t>screenshot</a:t>
              </a:r>
            </a:p>
          </p:txBody>
        </p:sp>
      </p:grpSp>
      <p:sp>
        <p:nvSpPr>
          <p:cNvPr id="28" name="Content Placeholder 28"/>
          <p:cNvSpPr txBox="1">
            <a:spLocks/>
          </p:cNvSpPr>
          <p:nvPr/>
        </p:nvSpPr>
        <p:spPr>
          <a:xfrm>
            <a:off x="19469484" y="1228333"/>
            <a:ext cx="7368379" cy="2527760"/>
          </a:xfrm>
          <a:prstGeom prst="rect">
            <a:avLst/>
          </a:prstGeom>
          <a:noFill/>
          <a:ln>
            <a:noFill/>
          </a:ln>
        </p:spPr>
        <p:txBody>
          <a:bodyPr vert="horz" lIns="438822" tIns="219410" rIns="438822" bIns="219410" rtlCol="0">
            <a:noAutofit/>
          </a:bodyPr>
          <a:lstStyle>
            <a:lvl1pPr marL="1645579" indent="-1645579" algn="l" defTabSz="438821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5421" indent="-1371316" algn="l" defTabSz="4388211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5264" indent="-1097052" algn="l" defTabSz="438821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79370" indent="-1097052" algn="l" defTabSz="4388211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8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3475" indent="-1097052" algn="l" defTabSz="4388211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8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7580" indent="-1097052" algn="l" defTabSz="438821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1686" indent="-1097052" algn="l" defTabSz="438821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5791" indent="-1097052" algn="l" defTabSz="438821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49896" indent="-1097052" algn="l" defTabSz="438821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3200" b="1" dirty="0"/>
              <a:t>Special Thanks to: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800" dirty="0"/>
              <a:t>Andrew Greenberg      Theo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800" dirty="0"/>
              <a:t>Glenn                             Dr. </a:t>
            </a:r>
            <a:r>
              <a:rPr lang="en-US" sz="2800" dirty="0" err="1"/>
              <a:t>Teuscher</a:t>
            </a:r>
            <a:endParaRPr lang="en-US" sz="2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800" dirty="0"/>
              <a:t>PSAS                               The LID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8142" y="7865923"/>
            <a:ext cx="3278696" cy="590084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530" y="18802077"/>
            <a:ext cx="12258270" cy="8228888"/>
          </a:xfrm>
          <a:prstGeom prst="rect">
            <a:avLst/>
          </a:prstGeom>
          <a:ln w="63500">
            <a:solidFill>
              <a:schemeClr val="tx2"/>
            </a:solidFill>
          </a:ln>
        </p:spPr>
      </p:pic>
      <p:grpSp>
        <p:nvGrpSpPr>
          <p:cNvPr id="14" name="Group 13"/>
          <p:cNvGrpSpPr/>
          <p:nvPr/>
        </p:nvGrpSpPr>
        <p:grpSpPr>
          <a:xfrm>
            <a:off x="15893360" y="9636407"/>
            <a:ext cx="12224266" cy="6549544"/>
            <a:chOff x="15303255" y="12142237"/>
            <a:chExt cx="13284690" cy="7117701"/>
          </a:xfrm>
        </p:grpSpPr>
        <p:pic>
          <p:nvPicPr>
            <p:cNvPr id="44" name="Picture 43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0" t="11626"/>
            <a:stretch/>
          </p:blipFill>
          <p:spPr>
            <a:xfrm>
              <a:off x="15303255" y="12142237"/>
              <a:ext cx="6524670" cy="6578776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85927" y="12142239"/>
              <a:ext cx="6502018" cy="6578774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17276853" y="18798273"/>
              <a:ext cx="93290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The final board layouts for the LGR (left) and the SysCon (right)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581453" y="21908355"/>
            <a:ext cx="6613413" cy="6419849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8255" y="21816716"/>
            <a:ext cx="6531171" cy="6608271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sp>
        <p:nvSpPr>
          <p:cNvPr id="49" name="TextBox 48"/>
          <p:cNvSpPr txBox="1"/>
          <p:nvPr/>
        </p:nvSpPr>
        <p:spPr>
          <a:xfrm>
            <a:off x="31547893" y="28662455"/>
            <a:ext cx="9329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Pictures of the finished boards LGR (left) and SysCon (right)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1350072" y="20611336"/>
            <a:ext cx="9998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Graph showing SOMETHING HARDWARY (left)</a:t>
            </a:r>
          </a:p>
          <a:p>
            <a:pPr algn="ctr"/>
            <a:r>
              <a:rPr lang="en-US" sz="2400" dirty="0"/>
              <a:t>Picture of MEMBERS OF TEAM performing a 10km communications test (right)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9088142" y="14104203"/>
            <a:ext cx="3278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Jake Heath working on an LGR module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914400" y="4572000"/>
            <a:ext cx="13258800" cy="18288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/>
              <a:t>Introduction</a:t>
            </a:r>
            <a:endParaRPr lang="en-US" sz="8000" dirty="0"/>
          </a:p>
        </p:txBody>
      </p:sp>
      <p:sp>
        <p:nvSpPr>
          <p:cNvPr id="56" name="Rounded Rectangle 55"/>
          <p:cNvSpPr/>
          <p:nvPr/>
        </p:nvSpPr>
        <p:spPr>
          <a:xfrm>
            <a:off x="914400" y="16459470"/>
            <a:ext cx="27673545" cy="18288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/>
              <a:t>Design</a:t>
            </a:r>
            <a:endParaRPr lang="en-US" sz="8000" dirty="0"/>
          </a:p>
        </p:txBody>
      </p:sp>
      <p:sp>
        <p:nvSpPr>
          <p:cNvPr id="57" name="Rounded Rectangle 56"/>
          <p:cNvSpPr/>
          <p:nvPr/>
        </p:nvSpPr>
        <p:spPr>
          <a:xfrm>
            <a:off x="15329145" y="4557525"/>
            <a:ext cx="13258800" cy="18288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/>
              <a:t>Development</a:t>
            </a:r>
            <a:endParaRPr lang="en-US" sz="8000" dirty="0"/>
          </a:p>
        </p:txBody>
      </p:sp>
      <p:sp>
        <p:nvSpPr>
          <p:cNvPr id="59" name="Rounded Rectangle 58"/>
          <p:cNvSpPr/>
          <p:nvPr/>
        </p:nvSpPr>
        <p:spPr>
          <a:xfrm>
            <a:off x="29678235" y="4557525"/>
            <a:ext cx="13258800" cy="18288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/>
              <a:t>Results</a:t>
            </a:r>
            <a:endParaRPr lang="en-US" sz="8000" dirty="0"/>
          </a:p>
        </p:txBody>
      </p:sp>
      <p:sp>
        <p:nvSpPr>
          <p:cNvPr id="6" name="TextBox 5"/>
          <p:cNvSpPr txBox="1"/>
          <p:nvPr/>
        </p:nvSpPr>
        <p:spPr>
          <a:xfrm>
            <a:off x="1790920" y="1091830"/>
            <a:ext cx="1501389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</a:rPr>
              <a:t>CubeSat Command Control </a:t>
            </a:r>
          </a:p>
          <a:p>
            <a:r>
              <a:rPr lang="en-US" sz="8800" dirty="0">
                <a:solidFill>
                  <a:schemeClr val="bg1"/>
                </a:solidFill>
              </a:rPr>
              <a:t>and Communications System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14665" y="13694210"/>
            <a:ext cx="12258270" cy="225145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>
              <a:spcBef>
                <a:spcPts val="1500"/>
              </a:spcBef>
            </a:pPr>
            <a:r>
              <a:rPr lang="en-US" sz="3600" dirty="0"/>
              <a:t>PSAS is going to launch a small CubeSat satellite and they need a way to communicate with it. We were asked to make a system that can communicate and relay commands to and from a 400km orbit. </a:t>
            </a: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9410" y="18802077"/>
            <a:ext cx="12258270" cy="8228888"/>
          </a:xfrm>
          <a:prstGeom prst="rect">
            <a:avLst/>
          </a:prstGeom>
          <a:ln w="63500">
            <a:solidFill>
              <a:schemeClr val="tx2"/>
            </a:solidFill>
          </a:ln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519" y="6910418"/>
            <a:ext cx="11246656" cy="6274174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1743316" y="27478983"/>
            <a:ext cx="12258270" cy="193421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en-US" sz="3600" dirty="0"/>
              <a:t>Block diagram of the Sputnik project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15829410" y="27432000"/>
            <a:ext cx="12258270" cy="193421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en-US" sz="3600" dirty="0"/>
              <a:t>Block diagram of the Sputnik project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5859356" y="6883186"/>
            <a:ext cx="12258270" cy="225696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>
              <a:spcBef>
                <a:spcPts val="1500"/>
              </a:spcBef>
            </a:pPr>
            <a:r>
              <a:rPr lang="en-US" sz="3600" dirty="0"/>
              <a:t>PSAS is going to launch a small CubeSat satellite and they need a way to communicate with it. We were asked to make a system that can communicate and relay commands to and from a 400km orbit. 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9968949" y="6957746"/>
            <a:ext cx="8207251" cy="873229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en-US" sz="3600" dirty="0"/>
              <a:t>Block diagram of the Sputnik project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1648</TotalTime>
  <Words>204</Words>
  <Application>Microsoft Office PowerPoint</Application>
  <PresentationFormat>Custom</PresentationFormat>
  <Paragraphs>30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Portland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amyj</dc:creator>
  <cp:lastModifiedBy>michael</cp:lastModifiedBy>
  <cp:revision>92</cp:revision>
  <dcterms:created xsi:type="dcterms:W3CDTF">2008-12-19T19:08:39Z</dcterms:created>
  <dcterms:modified xsi:type="dcterms:W3CDTF">2016-05-20T15:18:04Z</dcterms:modified>
</cp:coreProperties>
</file>

<file path=docProps/thumbnail.jpeg>
</file>